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Inter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7E37250-9D86-4518-815C-21659EF1D8BF}">
  <a:tblStyle styleId="{87E37250-9D86-4518-815C-21659EF1D8B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Inter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InterMedium-bold.fntdata"/><Relationship Id="rId6" Type="http://schemas.openxmlformats.org/officeDocument/2006/relationships/notesMaster" Target="notesMasters/notesMaster1.xml"/><Relationship Id="rId18" Type="http://schemas.openxmlformats.org/officeDocument/2006/relationships/font" Target="fonts/Inter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e66fab85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e66fab85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e918a25b3_0_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e918a25b3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0ae265d01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0ae265d0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20ae265d01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20ae265d0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20ae265d01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20ae265d0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education.cfr.org/learn/timeline/history-nuclear-prolifer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education.cfr.org/learn/timeline/history-nuclear-prolife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education.cfr.org/learn/timeline/history-nuclear-proliferat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education.cfr.org/learn/timeline/history-nuclear-proliferatio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 &amp; Contextualization </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What Is Nuclear Proliferation?</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65500" y="894900"/>
            <a:ext cx="6841500" cy="7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this video on nuclear proliferation, learn why countries develop nuclear weapons—and what is being done to prevent the spread of these weapons and the possibility of nuclear war. Save this handout as it will serve as your notes for this lesson.</a:t>
            </a:r>
            <a:endParaRPr sz="1200">
              <a:solidFill>
                <a:schemeClr val="dk1"/>
              </a:solidFill>
              <a:latin typeface="Inter"/>
              <a:ea typeface="Inter"/>
              <a:cs typeface="Inter"/>
              <a:sym typeface="Inter"/>
            </a:endParaRPr>
          </a:p>
        </p:txBody>
      </p:sp>
      <p:sp>
        <p:nvSpPr>
          <p:cNvPr id="60" name="Google Shape;60;p13"/>
          <p:cNvSpPr txBox="1"/>
          <p:nvPr/>
        </p:nvSpPr>
        <p:spPr>
          <a:xfrm>
            <a:off x="456750" y="1786550"/>
            <a:ext cx="6916800" cy="7391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nuclear proliferation? What is nonproliferation?</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the Nuclear Nonproliferation Treaty (NPT)?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three pillars of the NPT?</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main concerns about nuclear proliferation today?</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country has become a center of nonproliferation focus since 2015?</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some examples of tools used to encourage nonproliferation of nuclear weapons?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8" name="Google Shape;68;p14"/>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1938-1962: The Nuclear Age Begins</a:t>
            </a:r>
            <a:endParaRPr sz="19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70" name="Google Shape;70;p14"/>
          <p:cNvSpPr txBox="1"/>
          <p:nvPr/>
        </p:nvSpPr>
        <p:spPr>
          <a:xfrm>
            <a:off x="178100" y="894888"/>
            <a:ext cx="74163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57200" y="1676625"/>
          <a:ext cx="3000000" cy="3000000"/>
        </p:xfrm>
        <a:graphic>
          <a:graphicData uri="http://schemas.openxmlformats.org/drawingml/2006/table">
            <a:tbl>
              <a:tblPr>
                <a:noFill/>
                <a:tableStyleId>{87E37250-9D86-4518-815C-21659EF1D8BF}</a:tableStyleId>
              </a:tblPr>
              <a:tblGrid>
                <a:gridCol w="1676400"/>
                <a:gridCol w="518160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Aug 6, 1945 - Aug 9 1945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Atomic Bombs Are Dropped on Hiroshima and Nagasaki</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29, 1957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IAEA Is Created</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Sep 29, 1957</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Kyshtym Nuclear Disaster Occurs In Secret</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Oct 15, 1962 - Oct 28, 1962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Cuban Missile Crisis Threatens Nuclear War</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1968–1975: Nuclear Nonproliferation Goes Global</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81" name="Google Shape;81;p15"/>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82" name="Google Shape;82;p15"/>
          <p:cNvGraphicFramePr/>
          <p:nvPr/>
        </p:nvGraphicFramePr>
        <p:xfrm>
          <a:off x="457200" y="1818000"/>
          <a:ext cx="3000000" cy="3000000"/>
        </p:xfrm>
        <a:graphic>
          <a:graphicData uri="http://schemas.openxmlformats.org/drawingml/2006/table">
            <a:tbl>
              <a:tblPr>
                <a:noFill/>
                <a:tableStyleId>{87E37250-9D86-4518-815C-21659EF1D8BF}</a:tableStyleId>
              </a:tblPr>
              <a:tblGrid>
                <a:gridCol w="1803725"/>
                <a:gridCol w="5054275"/>
              </a:tblGrid>
              <a:tr h="12700">
                <a:tc gridSpan="2">
                  <a:txBody>
                    <a:bodyPr/>
                    <a:lstStyle/>
                    <a:p>
                      <a:pPr indent="0" lvl="0" marL="0" rtl="0" algn="ctr">
                        <a:spcBef>
                          <a:spcPts val="0"/>
                        </a:spcBef>
                        <a:spcAft>
                          <a:spcPts val="0"/>
                        </a:spcAft>
                        <a:buNone/>
                      </a:pPr>
                      <a:r>
                        <a:rPr b="1" lang="en" sz="1200">
                          <a:latin typeface="Inter"/>
                          <a:ea typeface="Inter"/>
                          <a:cs typeface="Inter"/>
                          <a:sym typeface="Inter"/>
                        </a:rPr>
                        <a:t>1968–1975: Nuclear Nonproliferation Goes Global</a:t>
                      </a:r>
                      <a:endParaRPr b="1"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Feb 14, 1967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Nuclear-Weapon-Free Zone Is Established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Jun 12, 1968</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International Treaty to Prevent Spread of Nuclear Weapons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26, 1972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SALT I Treaty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18, 1974</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India Joins the Nuclear Club</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1986–2000: End of the Cold War Improves Nonproliferation Efforts</a:t>
            </a:r>
            <a:endParaRPr sz="18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92" name="Google Shape;92;p16"/>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93" name="Google Shape;93;p16"/>
          <p:cNvGraphicFramePr/>
          <p:nvPr/>
        </p:nvGraphicFramePr>
        <p:xfrm>
          <a:off x="457250" y="1901400"/>
          <a:ext cx="3000000" cy="3000000"/>
        </p:xfrm>
        <a:graphic>
          <a:graphicData uri="http://schemas.openxmlformats.org/drawingml/2006/table">
            <a:tbl>
              <a:tblPr>
                <a:noFill/>
                <a:tableStyleId>{87E37250-9D86-4518-815C-21659EF1D8BF}</a:tableStyleId>
              </a:tblPr>
              <a:tblGrid>
                <a:gridCol w="1676400"/>
                <a:gridCol w="5181600"/>
              </a:tblGrid>
              <a:tr h="197925">
                <a:tc gridSpan="2">
                  <a:txBody>
                    <a:bodyPr/>
                    <a:lstStyle/>
                    <a:p>
                      <a:pPr indent="0" lvl="0" marL="0" rtl="0" algn="ctr">
                        <a:spcBef>
                          <a:spcPts val="0"/>
                        </a:spcBef>
                        <a:spcAft>
                          <a:spcPts val="0"/>
                        </a:spcAft>
                        <a:buNone/>
                      </a:pPr>
                      <a:r>
                        <a:rPr b="1" lang="en" sz="1200">
                          <a:latin typeface="Inter"/>
                          <a:ea typeface="Inter"/>
                          <a:cs typeface="Inter"/>
                          <a:sym typeface="Inter"/>
                        </a:rPr>
                        <a:t>1986–2000: End of the Cold War Improves Nonproliferation Efforts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May 23, 1992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Belarus, Kazakhstan, and Ukraine Give Up Nuclear Weapons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Sep 24, 1996</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Comprehensive Nuclear Test Ban Treaty Opens for Signatures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May 1997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IAEA’s Model Additional Protocol is Introduced</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7"/>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2003–Present: Progress and Threats</a:t>
            </a:r>
            <a:endParaRPr sz="1900">
              <a:latin typeface="Inter Medium"/>
              <a:ea typeface="Inter Medium"/>
              <a:cs typeface="Inter Medium"/>
              <a:sym typeface="Inter Medium"/>
            </a:endParaRPr>
          </a:p>
        </p:txBody>
      </p:sp>
      <p:pic>
        <p:nvPicPr>
          <p:cNvPr id="102" name="Google Shape;102;p17"/>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103" name="Google Shape;103;p17"/>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104" name="Google Shape;104;p17"/>
          <p:cNvGraphicFramePr/>
          <p:nvPr/>
        </p:nvGraphicFramePr>
        <p:xfrm>
          <a:off x="457200" y="1767113"/>
          <a:ext cx="3000000" cy="3000000"/>
        </p:xfrm>
        <a:graphic>
          <a:graphicData uri="http://schemas.openxmlformats.org/drawingml/2006/table">
            <a:tbl>
              <a:tblPr>
                <a:noFill/>
                <a:tableStyleId>{87E37250-9D86-4518-815C-21659EF1D8BF}</a:tableStyleId>
              </a:tblPr>
              <a:tblGrid>
                <a:gridCol w="1676400"/>
                <a:gridCol w="518160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2003–Present: Progress and Threats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Jan 10, 2003</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Withdraws From the Nonproliferation Treaty</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Apr 14, 2009</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Walks Out of Six Party Talks</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15, 2015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World Powers Reach a Nuclear Agreement With Iran</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7, 2017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United Nations Adopts Nuclear Weapons Ban Treaty</a:t>
                      </a:r>
                      <a:endParaRPr sz="12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